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294" r:id="rId7"/>
    <p:sldId id="295" r:id="rId8"/>
    <p:sldId id="606" r:id="rId9"/>
    <p:sldId id="296" r:id="rId10"/>
    <p:sldId id="297" r:id="rId11"/>
    <p:sldId id="298" r:id="rId12"/>
    <p:sldId id="299" r:id="rId13"/>
    <p:sldId id="796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1199626"/>
            <a:ext cx="4526280" cy="140935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PROCEDURE DFI ACCESSO ALLA CHIRURGIA DI REVISIONE</a:t>
            </a:r>
            <a:endParaRPr lang="it-IT" sz="32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solidFill>
                  <a:srgbClr val="FFC000"/>
                </a:solidFill>
              </a:rPr>
              <a:t>SILVIA Grassi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solidFill>
                  <a:srgbClr val="FFC000"/>
                </a:solidFill>
              </a:rPr>
              <a:t>Psicologa psicoterapeuta</a:t>
            </a:r>
            <a:endParaRPr lang="it-IT" sz="1800" b="1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solidFill>
                  <a:srgbClr val="FFC000"/>
                </a:solidFill>
              </a:rPr>
              <a:t>Palermo</a:t>
            </a:r>
            <a:endParaRPr lang="it-IT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1853967"/>
            <a:ext cx="4526280" cy="1417739"/>
          </a:xfrm>
        </p:spPr>
        <p:txBody>
          <a:bodyPr/>
          <a:lstStyle/>
          <a:p>
            <a:endParaRPr lang="it-IT" dirty="0" smtClean="0"/>
          </a:p>
          <a:p>
            <a:r>
              <a:rPr lang="it-IT" sz="3600" b="1" dirty="0" smtClean="0"/>
              <a:t>          GRAZIE</a:t>
            </a:r>
            <a:endParaRPr lang="it-IT" sz="3600" b="1" dirty="0"/>
          </a:p>
          <a:p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4881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739" y="583845"/>
            <a:ext cx="6178414" cy="55988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0" y="805343"/>
            <a:ext cx="5170783" cy="43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0" y="679508"/>
            <a:ext cx="6222479" cy="18158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72" y="2583809"/>
            <a:ext cx="5627440" cy="37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43495" y="511728"/>
            <a:ext cx="3543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Punti critici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45578" y="2659309"/>
            <a:ext cx="7592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Scarse o assenti modifiche dello stile di vita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Persistenza di comportamenti alimentari </a:t>
            </a:r>
            <a:r>
              <a:rPr lang="it-IT" dirty="0" err="1" smtClean="0"/>
              <a:t>maladattivi</a:t>
            </a:r>
            <a:r>
              <a:rPr lang="it-IT" dirty="0" smtClean="0"/>
              <a:t> : grazing </a:t>
            </a:r>
            <a:r>
              <a:rPr lang="it-IT" dirty="0" err="1" smtClean="0"/>
              <a:t>sweeteating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Ricomparsa del Binge Eating e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addiction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Disturbo dell’immagine corpora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Eventi stressanti sopravvenuti dopo l’intervento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0" y="82804"/>
            <a:ext cx="4925311" cy="65994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96" y="1220645"/>
            <a:ext cx="561490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7" y="780680"/>
            <a:ext cx="11145805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1" y="249631"/>
            <a:ext cx="5243825" cy="64491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99" y="318782"/>
            <a:ext cx="5463813" cy="64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9" y="598206"/>
            <a:ext cx="5842942" cy="56767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60" y="362043"/>
            <a:ext cx="4725072" cy="63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25086" y="352338"/>
            <a:ext cx="6199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procedure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815792" y="1619075"/>
            <a:ext cx="87543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</a:t>
            </a:r>
            <a:r>
              <a:rPr lang="it-IT" b="1" dirty="0" smtClean="0"/>
              <a:t>Valutazione delle cause del </a:t>
            </a:r>
            <a:r>
              <a:rPr lang="it-IT" b="1" dirty="0" err="1" smtClean="0"/>
              <a:t>weight</a:t>
            </a:r>
            <a:r>
              <a:rPr lang="it-IT" b="1" dirty="0" smtClean="0"/>
              <a:t> </a:t>
            </a:r>
            <a:r>
              <a:rPr lang="it-IT" b="1" dirty="0" err="1" smtClean="0"/>
              <a:t>regain</a:t>
            </a:r>
            <a:r>
              <a:rPr lang="it-IT" b="1" dirty="0" smtClean="0"/>
              <a:t> attraverso l’intervento psicologico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Analisi del processo di </a:t>
            </a:r>
            <a:r>
              <a:rPr lang="it-IT" dirty="0" err="1" smtClean="0"/>
              <a:t>coping</a:t>
            </a:r>
            <a:r>
              <a:rPr lang="it-IT" dirty="0" smtClean="0"/>
              <a:t> nel periodo post-</a:t>
            </a:r>
            <a:r>
              <a:rPr lang="it-IT" dirty="0" err="1" smtClean="0"/>
              <a:t>bariatrico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Analisi del comportamento alimentare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Valutazione dell’accettazione della nuova immagine corporea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Analisi della delusione narcisistica relativa alla funzione dell’ideale di magrezza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Esame di stato mentale per la valutazione di disturbo psichiatrico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		     </a:t>
            </a:r>
            <a:r>
              <a:rPr lang="it-IT" b="1" dirty="0" smtClean="0"/>
              <a:t>Trattamento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Intervento interdisciplinare nutrizionista e psicologo per strutturare strategie terapeutiche.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Valutazione attraverso la </a:t>
            </a:r>
            <a:r>
              <a:rPr lang="it-IT" dirty="0" err="1" smtClean="0"/>
              <a:t>psicodiagnosi</a:t>
            </a:r>
            <a:r>
              <a:rPr lang="it-IT" dirty="0" smtClean="0"/>
              <a:t> delle aree relative alle dimensioni interessate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Visita psichiatrica ed eventuale trattamento farmacologico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Psicoterapia individuale  o di gruppo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Rivalutazione dopo percorso terapeutico </a:t>
            </a:r>
            <a:r>
              <a:rPr lang="it-IT" dirty="0" err="1" smtClean="0"/>
              <a:t>del’accesso</a:t>
            </a:r>
            <a:r>
              <a:rPr lang="it-IT" dirty="0" smtClean="0"/>
              <a:t> alla chirurgia di revisione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74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95</TotalTime>
  <Words>142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RetrospectVTI</vt:lpstr>
      <vt:lpstr>PROCEDURE DFI ACCESSO ALLA CHIRURGIA DI REVISIONE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MICANTI</cp:lastModifiedBy>
  <cp:revision>19</cp:revision>
  <dcterms:created xsi:type="dcterms:W3CDTF">2022-02-27T17:36:31Z</dcterms:created>
  <dcterms:modified xsi:type="dcterms:W3CDTF">2024-05-20T23:16:22Z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